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86" r:id="rId2"/>
    <p:sldId id="28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31" autoAdjust="0"/>
    <p:restoredTop sz="90432" autoAdjust="0"/>
  </p:normalViewPr>
  <p:slideViewPr>
    <p:cSldViewPr snapToGrid="0">
      <p:cViewPr>
        <p:scale>
          <a:sx n="90" d="100"/>
          <a:sy n="90" d="100"/>
        </p:scale>
        <p:origin x="-1963" y="67"/>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81F45-B26B-4148-9458-DCA4570E92A9}" type="datetimeFigureOut">
              <a:rPr lang="en-IN" smtClean="0"/>
              <a:pPr/>
              <a:t>17-08-2021</a:t>
            </a:fld>
            <a:endParaRPr lang="en-IN"/>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44CC74-94F1-4CDE-A6CD-5A0227AAC889}" type="slidenum">
              <a:rPr lang="en-IN" smtClean="0"/>
              <a:pPr/>
              <a:t>‹#›</a:t>
            </a:fld>
            <a:endParaRPr lang="en-IN"/>
          </a:p>
        </p:txBody>
      </p:sp>
    </p:spTree>
    <p:extLst>
      <p:ext uri="{BB962C8B-B14F-4D97-AF65-F5344CB8AC3E}">
        <p14:creationId xmlns:p14="http://schemas.microsoft.com/office/powerpoint/2010/main" xmlns="" val="309624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744CC74-94F1-4CDE-A6CD-5A0227AAC889}" type="slidenum">
              <a:rPr lang="en-IN" smtClean="0"/>
              <a:pPr/>
              <a:t>1</a:t>
            </a:fld>
            <a:endParaRPr lang="en-IN"/>
          </a:p>
        </p:txBody>
      </p:sp>
    </p:spTree>
    <p:extLst>
      <p:ext uri="{BB962C8B-B14F-4D97-AF65-F5344CB8AC3E}">
        <p14:creationId xmlns:p14="http://schemas.microsoft.com/office/powerpoint/2010/main" xmlns="" val="127265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744CC74-94F1-4CDE-A6CD-5A0227AAC889}" type="slidenum">
              <a:rPr lang="en-IN" smtClean="0"/>
              <a:pPr/>
              <a:t>2</a:t>
            </a:fld>
            <a:endParaRPr lang="en-IN"/>
          </a:p>
        </p:txBody>
      </p:sp>
    </p:spTree>
    <p:extLst>
      <p:ext uri="{BB962C8B-B14F-4D97-AF65-F5344CB8AC3E}">
        <p14:creationId xmlns:p14="http://schemas.microsoft.com/office/powerpoint/2010/main" xmlns="" val="232983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2A15AC-D979-4A1F-B504-BF15436BDA2A}"/>
              </a:ext>
            </a:extLst>
          </p:cNvPr>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endParaRPr lang="en-IN"/>
          </a:p>
        </p:txBody>
      </p:sp>
      <p:sp>
        <p:nvSpPr>
          <p:cNvPr id="3" name="Subtitle 2">
            <a:extLst>
              <a:ext uri="{FF2B5EF4-FFF2-40B4-BE49-F238E27FC236}">
                <a16:creationId xmlns:a16="http://schemas.microsoft.com/office/drawing/2014/main" xmlns="" id="{E39EACF7-A5BC-455C-B06F-7EC8A4D95AC7}"/>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23C98F98-490E-4534-A838-7882E10F1A78}"/>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B1969A9B-0734-45AB-8E9C-76C055B282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F23AB4DE-2196-4E16-B2C0-5CCA06C4A479}"/>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352296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037A84-7779-4F5E-9C66-5D44BB4983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4D4F26C3-FECD-4927-91D5-3B50ECA290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C6983BA7-5164-4D5C-A4D3-DFDA92D25236}"/>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EE30FBB0-780A-44B4-8498-4EBA7F6218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F2BBE85-FDD3-422E-AAAE-358389866768}"/>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2277571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DD9BED4-CE48-4DBA-B99A-E14E2EEE2BEA}"/>
              </a:ext>
            </a:extLst>
          </p:cNvPr>
          <p:cNvSpPr>
            <a:spLocks noGrp="1"/>
          </p:cNvSpPr>
          <p:nvPr>
            <p:ph type="title" orient="vert"/>
          </p:nvPr>
        </p:nvSpPr>
        <p:spPr>
          <a:xfrm>
            <a:off x="4907756" y="527403"/>
            <a:ext cx="1478756" cy="8394877"/>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840647EA-D025-4368-9655-E925BD254FAA}"/>
              </a:ext>
            </a:extLst>
          </p:cNvPr>
          <p:cNvSpPr>
            <a:spLocks noGrp="1"/>
          </p:cNvSpPr>
          <p:nvPr>
            <p:ph type="body" orient="vert" idx="1"/>
          </p:nvPr>
        </p:nvSpPr>
        <p:spPr>
          <a:xfrm>
            <a:off x="471487"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6E4D105-2A6B-4173-B47A-C01B9B539C0E}"/>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ABBE6085-E337-46CB-BD3C-AD9D770A0E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0F8979D-EEBC-4C38-A85D-C48F71550C7D}"/>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213105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AFBE87-4DD5-48E0-A627-425A89E8308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669CFD8-8285-4F72-BD2E-02688C59F1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4B1D0A75-0933-4DD6-801E-7C9DFA03FA60}"/>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F088C2BC-1818-4EB6-869F-0385330E45D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7534EBCB-1024-4E67-8F15-6492F56FBFDC}"/>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3334464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F042E-17E0-4E03-91C4-96E98A8183B6}"/>
              </a:ext>
            </a:extLst>
          </p:cNvPr>
          <p:cNvSpPr>
            <a:spLocks noGrp="1"/>
          </p:cNvSpPr>
          <p:nvPr>
            <p:ph type="title"/>
          </p:nvPr>
        </p:nvSpPr>
        <p:spPr>
          <a:xfrm>
            <a:off x="467916" y="2469622"/>
            <a:ext cx="5915025" cy="4120620"/>
          </a:xfrm>
        </p:spPr>
        <p:txBody>
          <a:bodyPr anchor="b"/>
          <a:lstStyle>
            <a:lvl1pPr>
              <a:defRPr sz="3375"/>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03DE588-02FE-4275-8AC3-6EA301BC1E59}"/>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E4A796F-CE72-412F-AC11-708261DC427A}"/>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454541AA-3EDD-469A-B9DC-78BC32669D1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B340C06-D7D1-42AE-AD8D-A5F77F28F73A}"/>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376730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454ECB-3F94-4D53-A9FB-87B302EF493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668FBEFF-486D-4543-A503-9F85DFA7F525}"/>
              </a:ext>
            </a:extLst>
          </p:cNvPr>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0F2C2A2-7DD1-49C1-A0AD-77DE057D3C74}"/>
              </a:ext>
            </a:extLst>
          </p:cNvPr>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48102827-979D-4E9B-B755-B5D0D17D962F}"/>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6" name="Footer Placeholder 5">
            <a:extLst>
              <a:ext uri="{FF2B5EF4-FFF2-40B4-BE49-F238E27FC236}">
                <a16:creationId xmlns:a16="http://schemas.microsoft.com/office/drawing/2014/main" xmlns="" id="{BFCEE88B-96DC-4420-ACE4-304098AB90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961525C1-A564-403B-B796-DB4F27D602D8}"/>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19395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B01F40-55BB-477B-92B2-B6B802D8868B}"/>
              </a:ext>
            </a:extLst>
          </p:cNvPr>
          <p:cNvSpPr>
            <a:spLocks noGrp="1"/>
          </p:cNvSpPr>
          <p:nvPr>
            <p:ph type="title"/>
          </p:nvPr>
        </p:nvSpPr>
        <p:spPr>
          <a:xfrm>
            <a:off x="472381" y="527404"/>
            <a:ext cx="5915025" cy="1914702"/>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0B0B7A7-CFCE-4A25-97CE-B466FD8379B8}"/>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931A20D-0AE5-4546-8112-9E9994B02010}"/>
              </a:ext>
            </a:extLst>
          </p:cNvPr>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488B8DF3-E287-4237-9171-4FB06C5AAD33}"/>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BEFFE94-8265-49B1-8E61-1ED6BC442F8D}"/>
              </a:ext>
            </a:extLst>
          </p:cNvPr>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8114BC0D-4D64-4DB4-A7C3-B6AE7A295726}"/>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8" name="Footer Placeholder 7">
            <a:extLst>
              <a:ext uri="{FF2B5EF4-FFF2-40B4-BE49-F238E27FC236}">
                <a16:creationId xmlns:a16="http://schemas.microsoft.com/office/drawing/2014/main" xmlns="" id="{E22F115E-CD01-4D02-B0D8-44298D99577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39AE75BE-E680-4F5A-9A6A-FD4629404059}"/>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3562485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583536-72FD-4B63-A56D-804986BFBBB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7E454C99-72C3-494E-AF76-09B9D41C20F8}"/>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4" name="Footer Placeholder 3">
            <a:extLst>
              <a:ext uri="{FF2B5EF4-FFF2-40B4-BE49-F238E27FC236}">
                <a16:creationId xmlns:a16="http://schemas.microsoft.com/office/drawing/2014/main" xmlns="" id="{3908C78D-ED9B-4ADB-AAD1-C7CACC706CE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8B51B69D-1FAC-4F09-936D-99D51CA25035}"/>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164310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0271E1A-B69D-4187-BFA8-7308A7A48A33}"/>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3" name="Footer Placeholder 2">
            <a:extLst>
              <a:ext uri="{FF2B5EF4-FFF2-40B4-BE49-F238E27FC236}">
                <a16:creationId xmlns:a16="http://schemas.microsoft.com/office/drawing/2014/main" xmlns="" id="{860BAB64-99E9-444E-904A-4B2310728FA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E74174D-D4DC-44AC-93CC-BC4776C18480}"/>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286315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9C9C4-B0D4-4008-BE21-BCB05A0E3095}"/>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B9D18EDD-D2A6-4D74-B4F6-EC827C724D00}"/>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97DADC73-548D-43A6-A6C6-BD6B4E6F2F57}"/>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40D04013-CD3D-4DEF-9A24-5A545BE82E2C}"/>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6" name="Footer Placeholder 5">
            <a:extLst>
              <a:ext uri="{FF2B5EF4-FFF2-40B4-BE49-F238E27FC236}">
                <a16:creationId xmlns:a16="http://schemas.microsoft.com/office/drawing/2014/main" xmlns="" id="{C37C54A1-DEBA-4B36-8079-7E5786F4B74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953118F-742E-4CBD-918B-48436A717FE0}"/>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3517439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A1455-B788-41B6-B03B-FD8890CBEFBE}"/>
              </a:ext>
            </a:extLst>
          </p:cNvPr>
          <p:cNvSpPr>
            <a:spLocks noGrp="1"/>
          </p:cNvSpPr>
          <p:nvPr>
            <p:ph type="title"/>
          </p:nvPr>
        </p:nvSpPr>
        <p:spPr>
          <a:xfrm>
            <a:off x="472381" y="660400"/>
            <a:ext cx="2211883" cy="2311400"/>
          </a:xfrm>
        </p:spPr>
        <p:txBody>
          <a:bodyPr anchor="b"/>
          <a:lstStyle>
            <a:lvl1pPr>
              <a:defRPr sz="18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A04F82E2-376D-4675-AA5D-B9E40783ED90}"/>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IN"/>
          </a:p>
        </p:txBody>
      </p:sp>
      <p:sp>
        <p:nvSpPr>
          <p:cNvPr id="4" name="Text Placeholder 3">
            <a:extLst>
              <a:ext uri="{FF2B5EF4-FFF2-40B4-BE49-F238E27FC236}">
                <a16:creationId xmlns:a16="http://schemas.microsoft.com/office/drawing/2014/main" xmlns="" id="{BF0CE1F0-E06F-4EE7-8A4F-987E26652D18}"/>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a:extLst>
              <a:ext uri="{FF2B5EF4-FFF2-40B4-BE49-F238E27FC236}">
                <a16:creationId xmlns:a16="http://schemas.microsoft.com/office/drawing/2014/main" xmlns="" id="{2EA8E12A-FEE3-4C43-B64B-11B157B4529B}"/>
              </a:ext>
            </a:extLst>
          </p:cNvPr>
          <p:cNvSpPr>
            <a:spLocks noGrp="1"/>
          </p:cNvSpPr>
          <p:nvPr>
            <p:ph type="dt" sz="half" idx="10"/>
          </p:nvPr>
        </p:nvSpPr>
        <p:spPr/>
        <p:txBody>
          <a:bodyPr/>
          <a:lstStyle/>
          <a:p>
            <a:fld id="{78247EC1-0A69-4D13-ABFC-D21C4479B53A}" type="datetimeFigureOut">
              <a:rPr lang="en-IN" smtClean="0"/>
              <a:pPr/>
              <a:t>17-08-2021</a:t>
            </a:fld>
            <a:endParaRPr lang="en-IN"/>
          </a:p>
        </p:txBody>
      </p:sp>
      <p:sp>
        <p:nvSpPr>
          <p:cNvPr id="6" name="Footer Placeholder 5">
            <a:extLst>
              <a:ext uri="{FF2B5EF4-FFF2-40B4-BE49-F238E27FC236}">
                <a16:creationId xmlns:a16="http://schemas.microsoft.com/office/drawing/2014/main" xmlns="" id="{80EE39B9-FBA6-4CA6-998C-C552263B373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7DE05F1C-AB65-4E95-B258-E9A9699E7AAB}"/>
              </a:ext>
            </a:extLst>
          </p:cNvPr>
          <p:cNvSpPr>
            <a:spLocks noGrp="1"/>
          </p:cNvSpPr>
          <p:nvPr>
            <p:ph type="sldNum" sz="quarter" idx="12"/>
          </p:nvPr>
        </p:nvSpPr>
        <p:spPr/>
        <p:txBody>
          <a:body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241715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E91C191-6238-4B9F-8B26-0EE9FD4107C4}"/>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EFED517B-3CAF-42A0-A81C-22C4716F1CE4}"/>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1B45324F-E594-4E95-BE48-F4CFCC77954C}"/>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78247EC1-0A69-4D13-ABFC-D21C4479B53A}" type="datetimeFigureOut">
              <a:rPr lang="en-IN" smtClean="0"/>
              <a:pPr/>
              <a:t>17-08-2021</a:t>
            </a:fld>
            <a:endParaRPr lang="en-IN"/>
          </a:p>
        </p:txBody>
      </p:sp>
      <p:sp>
        <p:nvSpPr>
          <p:cNvPr id="5" name="Footer Placeholder 4">
            <a:extLst>
              <a:ext uri="{FF2B5EF4-FFF2-40B4-BE49-F238E27FC236}">
                <a16:creationId xmlns:a16="http://schemas.microsoft.com/office/drawing/2014/main" xmlns="" id="{7DE0DB4F-0EDD-4698-82D6-99501E1072FD}"/>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32DD75AA-7B76-4FE6-99EB-5D7AF72645E5}"/>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B1F11BF1-5261-40A4-AFEE-0A1BE1D2AD01}" type="slidenum">
              <a:rPr lang="en-IN" smtClean="0"/>
              <a:pPr/>
              <a:t>‹#›</a:t>
            </a:fld>
            <a:endParaRPr lang="en-IN"/>
          </a:p>
        </p:txBody>
      </p:sp>
    </p:spTree>
    <p:extLst>
      <p:ext uri="{BB962C8B-B14F-4D97-AF65-F5344CB8AC3E}">
        <p14:creationId xmlns:p14="http://schemas.microsoft.com/office/powerpoint/2010/main" xmlns="" val="296786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CDA94185-F367-444B-9F8A-31979646900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62674" y="9195136"/>
            <a:ext cx="698624" cy="698624"/>
          </a:xfrm>
          <a:prstGeom prst="rect">
            <a:avLst/>
          </a:prstGeom>
        </p:spPr>
      </p:pic>
      <p:sp>
        <p:nvSpPr>
          <p:cNvPr id="14" name="TextBox 13">
            <a:extLst>
              <a:ext uri="{FF2B5EF4-FFF2-40B4-BE49-F238E27FC236}">
                <a16:creationId xmlns:a16="http://schemas.microsoft.com/office/drawing/2014/main" xmlns="" id="{E125E891-C190-4F13-85C6-078E816F05FA}"/>
              </a:ext>
            </a:extLst>
          </p:cNvPr>
          <p:cNvSpPr txBox="1"/>
          <p:nvPr/>
        </p:nvSpPr>
        <p:spPr>
          <a:xfrm>
            <a:off x="5821463" y="9601372"/>
            <a:ext cx="1625600" cy="292388"/>
          </a:xfrm>
          <a:prstGeom prst="rect">
            <a:avLst/>
          </a:prstGeom>
          <a:noFill/>
        </p:spPr>
        <p:txBody>
          <a:bodyPr wrap="square" rtlCol="0">
            <a:spAutoFit/>
          </a:bodyPr>
          <a:lstStyle/>
          <a:p>
            <a:r>
              <a:rPr lang="en-IN" sz="1300" b="1" dirty="0">
                <a:latin typeface="Cambria" panose="02040503050406030204" pitchFamily="18" charset="0"/>
                <a:ea typeface="Cambria" panose="02040503050406030204" pitchFamily="18" charset="0"/>
              </a:rPr>
              <a:t>P.T.O</a:t>
            </a:r>
          </a:p>
        </p:txBody>
      </p:sp>
      <p:sp>
        <p:nvSpPr>
          <p:cNvPr id="16" name="TextBox 15">
            <a:extLst>
              <a:ext uri="{FF2B5EF4-FFF2-40B4-BE49-F238E27FC236}">
                <a16:creationId xmlns:a16="http://schemas.microsoft.com/office/drawing/2014/main" xmlns="" id="{1A0321D2-58FC-45C5-BF68-8ED7479DE625}"/>
              </a:ext>
            </a:extLst>
          </p:cNvPr>
          <p:cNvSpPr txBox="1"/>
          <p:nvPr/>
        </p:nvSpPr>
        <p:spPr>
          <a:xfrm>
            <a:off x="216440" y="1106408"/>
            <a:ext cx="6417823" cy="8088727"/>
          </a:xfrm>
          <a:prstGeom prst="rect">
            <a:avLst/>
          </a:prstGeom>
          <a:ln>
            <a:noFill/>
          </a:ln>
        </p:spPr>
        <p:txBody>
          <a:bodyPr wrap="square" numCol="2" spcCol="216000" rtlCol="0">
            <a:normAutofit/>
          </a:bodyPr>
          <a:lstStyle/>
          <a:p>
            <a:pPr algn="just"/>
            <a:endParaRPr lang="en-IN" sz="1200" b="1" dirty="0">
              <a:solidFill>
                <a:srgbClr val="0070C0"/>
              </a:solidFill>
              <a:latin typeface="Cambria" panose="02040503050406030204" pitchFamily="18" charset="0"/>
              <a:ea typeface="Cambria" panose="02040503050406030204" pitchFamily="18" charset="0"/>
            </a:endParaRPr>
          </a:p>
          <a:p>
            <a:pPr algn="just"/>
            <a:endParaRPr lang="en-GB" sz="1100" dirty="0">
              <a:latin typeface="Cambria" panose="02040503050406030204" pitchFamily="18" charset="0"/>
              <a:ea typeface="Cambria" panose="02040503050406030204" pitchFamily="18" charset="0"/>
            </a:endParaRPr>
          </a:p>
          <a:p>
            <a:pPr algn="just"/>
            <a:endParaRPr lang="en-GB" sz="1150" dirty="0">
              <a:solidFill>
                <a:srgbClr val="0070C0"/>
              </a:solidFill>
              <a:latin typeface="Cambria" panose="02040503050406030204" pitchFamily="18" charset="0"/>
              <a:ea typeface="Cambria" panose="02040503050406030204" pitchFamily="18" charset="0"/>
            </a:endParaRPr>
          </a:p>
          <a:p>
            <a:pPr algn="just"/>
            <a:endParaRPr lang="en-IN" sz="1150" dirty="0">
              <a:solidFill>
                <a:schemeClr val="accent6">
                  <a:lumMod val="50000"/>
                </a:schemeClr>
              </a:solidFill>
              <a:latin typeface="Cambria" panose="02040503050406030204" pitchFamily="18" charset="0"/>
              <a:ea typeface="Cambria" panose="02040503050406030204" pitchFamily="18" charset="0"/>
            </a:endParaRPr>
          </a:p>
        </p:txBody>
      </p:sp>
      <p:sp>
        <p:nvSpPr>
          <p:cNvPr id="17" name="TextBox 16">
            <a:extLst>
              <a:ext uri="{FF2B5EF4-FFF2-40B4-BE49-F238E27FC236}">
                <a16:creationId xmlns:a16="http://schemas.microsoft.com/office/drawing/2014/main" xmlns="" id="{6A409F2A-4C83-4CF2-8FF0-54FDD4918305}"/>
              </a:ext>
            </a:extLst>
          </p:cNvPr>
          <p:cNvSpPr txBox="1"/>
          <p:nvPr/>
        </p:nvSpPr>
        <p:spPr>
          <a:xfrm>
            <a:off x="2709279" y="9455178"/>
            <a:ext cx="1625600" cy="292388"/>
          </a:xfrm>
          <a:prstGeom prst="rect">
            <a:avLst/>
          </a:prstGeom>
          <a:noFill/>
        </p:spPr>
        <p:txBody>
          <a:bodyPr wrap="square" rtlCol="0">
            <a:spAutoFit/>
          </a:bodyPr>
          <a:lstStyle/>
          <a:p>
            <a:pPr algn="ctr"/>
            <a:r>
              <a:rPr lang="en-IN" sz="1300" b="1" dirty="0">
                <a:latin typeface="Cambria" panose="02040503050406030204" pitchFamily="18" charset="0"/>
                <a:ea typeface="Cambria" panose="02040503050406030204" pitchFamily="18" charset="0"/>
              </a:rPr>
              <a:t>1</a:t>
            </a:r>
          </a:p>
        </p:txBody>
      </p:sp>
      <p:sp>
        <p:nvSpPr>
          <p:cNvPr id="15" name="TextBox 14">
            <a:extLst>
              <a:ext uri="{FF2B5EF4-FFF2-40B4-BE49-F238E27FC236}">
                <a16:creationId xmlns:a16="http://schemas.microsoft.com/office/drawing/2014/main" xmlns="" id="{C1804897-0D9E-482F-926A-1833D20D3AA7}"/>
              </a:ext>
            </a:extLst>
          </p:cNvPr>
          <p:cNvSpPr txBox="1"/>
          <p:nvPr/>
        </p:nvSpPr>
        <p:spPr>
          <a:xfrm>
            <a:off x="395301" y="1910033"/>
            <a:ext cx="6238962" cy="6728999"/>
          </a:xfrm>
          <a:prstGeom prst="rect">
            <a:avLst/>
          </a:prstGeom>
          <a:noFill/>
        </p:spPr>
        <p:txBody>
          <a:bodyPr wrap="square" numCol="2" spcCol="216000" rtlCol="0">
            <a:noAutofit/>
          </a:bodyPr>
          <a:lstStyle/>
          <a:p>
            <a:pPr algn="just"/>
            <a:r>
              <a:rPr lang="en-US" sz="1500" dirty="0">
                <a:latin typeface="Cambria" panose="02040503050406030204" pitchFamily="18" charset="0"/>
                <a:ea typeface="Cambria" panose="02040503050406030204" pitchFamily="18" charset="0"/>
              </a:rPr>
              <a:t>A farmer’s training programme on “</a:t>
            </a:r>
            <a:r>
              <a:rPr lang="en-US" sz="15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Repair, maintenance and operation of </a:t>
            </a:r>
            <a:r>
              <a:rPr lang="en-US" sz="15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Tractor</a:t>
            </a:r>
            <a:r>
              <a:rPr lang="en-US" sz="1500" dirty="0" smtClean="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was organized at Krishi Vigyan Kendra, </a:t>
            </a:r>
            <a:r>
              <a:rPr lang="en-US" sz="1500" dirty="0" smtClean="0">
                <a:latin typeface="Cambria" panose="02040503050406030204" pitchFamily="18" charset="0"/>
                <a:ea typeface="Cambria" panose="02040503050406030204" pitchFamily="18" charset="0"/>
              </a:rPr>
              <a:t>Buxar, Bihar </a:t>
            </a:r>
            <a:r>
              <a:rPr lang="en-US" sz="1500" dirty="0">
                <a:latin typeface="Cambria" panose="02040503050406030204" pitchFamily="18" charset="0"/>
                <a:ea typeface="Cambria" panose="02040503050406030204" pitchFamily="18" charset="0"/>
              </a:rPr>
              <a:t>during </a:t>
            </a:r>
            <a:r>
              <a:rPr lang="en-US" sz="1500" dirty="0" smtClean="0">
                <a:latin typeface="Cambria" panose="02040503050406030204" pitchFamily="18" charset="0"/>
                <a:ea typeface="Cambria" panose="02040503050406030204" pitchFamily="18" charset="0"/>
              </a:rPr>
              <a:t>11-13th </a:t>
            </a:r>
            <a:r>
              <a:rPr lang="en-US" sz="1500" dirty="0">
                <a:latin typeface="Cambria" panose="02040503050406030204" pitchFamily="18" charset="0"/>
                <a:ea typeface="Cambria" panose="02040503050406030204" pitchFamily="18" charset="0"/>
              </a:rPr>
              <a:t>August, 2021 under </a:t>
            </a:r>
            <a:r>
              <a:rPr lang="en-US" sz="1500" b="1" dirty="0">
                <a:latin typeface="Cambria" panose="02040503050406030204" pitchFamily="18" charset="0"/>
                <a:ea typeface="Cambria" panose="02040503050406030204" pitchFamily="18" charset="0"/>
              </a:rPr>
              <a:t>CRP on Farm Mechanization &amp; Precision Farming </a:t>
            </a:r>
            <a:r>
              <a:rPr lang="en-US" sz="1500" dirty="0">
                <a:latin typeface="Cambria" panose="02040503050406030204" pitchFamily="18" charset="0"/>
                <a:ea typeface="Cambria" panose="02040503050406030204" pitchFamily="18" charset="0"/>
              </a:rPr>
              <a:t>project. The training provided information about different important parts of </a:t>
            </a:r>
            <a:r>
              <a:rPr lang="en-US" sz="1500" dirty="0" smtClean="0">
                <a:latin typeface="Cambria" panose="02040503050406030204" pitchFamily="18" charset="0"/>
                <a:ea typeface="Cambria" panose="02040503050406030204" pitchFamily="18" charset="0"/>
              </a:rPr>
              <a:t>tractor and their </a:t>
            </a:r>
            <a:r>
              <a:rPr lang="en-US" sz="1500" dirty="0">
                <a:latin typeface="Cambria" panose="02040503050406030204" pitchFamily="18" charset="0"/>
                <a:ea typeface="Cambria" panose="02040503050406030204" pitchFamily="18" charset="0"/>
              </a:rPr>
              <a:t>functions. The training programme was inaugurated by </a:t>
            </a:r>
            <a:r>
              <a:rPr lang="en-US" sz="1500" dirty="0" smtClean="0">
                <a:latin typeface="Cambria" panose="02040503050406030204" pitchFamily="18" charset="0"/>
                <a:ea typeface="Cambria" panose="02040503050406030204" pitchFamily="18" charset="0"/>
              </a:rPr>
              <a:t>Mr. </a:t>
            </a:r>
            <a:r>
              <a:rPr lang="en-US" sz="1500" dirty="0" err="1" smtClean="0">
                <a:latin typeface="Cambria" panose="02040503050406030204" pitchFamily="18" charset="0"/>
                <a:ea typeface="Cambria" panose="02040503050406030204" pitchFamily="18" charset="0"/>
              </a:rPr>
              <a:t>Hari</a:t>
            </a:r>
            <a:r>
              <a:rPr lang="en-US" sz="1500" dirty="0" smtClean="0">
                <a:latin typeface="Cambria" panose="02040503050406030204" pitchFamily="18" charset="0"/>
                <a:ea typeface="Cambria" panose="02040503050406030204" pitchFamily="18" charset="0"/>
              </a:rPr>
              <a:t> </a:t>
            </a:r>
            <a:r>
              <a:rPr lang="en-US" sz="1500" dirty="0" err="1" smtClean="0">
                <a:latin typeface="Cambria" panose="02040503050406030204" pitchFamily="18" charset="0"/>
                <a:ea typeface="Cambria" panose="02040503050406030204" pitchFamily="18" charset="0"/>
              </a:rPr>
              <a:t>Govind</a:t>
            </a:r>
            <a:r>
              <a:rPr lang="en-US" sz="1500" dirty="0" smtClean="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Incharge, KVK </a:t>
            </a:r>
            <a:r>
              <a:rPr lang="en-US" sz="1500" dirty="0" smtClean="0">
                <a:latin typeface="Cambria" panose="02040503050406030204" pitchFamily="18" charset="0"/>
                <a:ea typeface="Cambria" panose="02040503050406030204" pitchFamily="18" charset="0"/>
              </a:rPr>
              <a:t>Buxar, </a:t>
            </a:r>
            <a:r>
              <a:rPr lang="en-GB" sz="1500" dirty="0" smtClean="0">
                <a:latin typeface="Cambria" panose="02040503050406030204" pitchFamily="18" charset="0"/>
                <a:ea typeface="Cambria" panose="02040503050406030204" pitchFamily="18" charset="0"/>
              </a:rPr>
              <a:t>Mr. </a:t>
            </a:r>
            <a:r>
              <a:rPr lang="en-GB" sz="1500" dirty="0" err="1" smtClean="0">
                <a:latin typeface="Cambria" panose="02040503050406030204" pitchFamily="18" charset="0"/>
                <a:ea typeface="Cambria" panose="02040503050406030204" pitchFamily="18" charset="0"/>
              </a:rPr>
              <a:t>Ramkewal</a:t>
            </a:r>
            <a:r>
              <a:rPr lang="en-GB" sz="1500" dirty="0" smtClean="0">
                <a:latin typeface="Cambria" panose="02040503050406030204" pitchFamily="18" charset="0"/>
                <a:ea typeface="Cambria" panose="02040503050406030204" pitchFamily="18" charset="0"/>
              </a:rPr>
              <a:t> and Dr. </a:t>
            </a:r>
            <a:r>
              <a:rPr lang="en-GB" sz="1500" dirty="0" err="1" smtClean="0">
                <a:latin typeface="Cambria" panose="02040503050406030204" pitchFamily="18" charset="0"/>
                <a:ea typeface="Cambria" panose="02040503050406030204" pitchFamily="18" charset="0"/>
              </a:rPr>
              <a:t>Deokaran</a:t>
            </a:r>
            <a:r>
              <a:rPr lang="en-GB" sz="1500" dirty="0" smtClean="0">
                <a:latin typeface="Cambria" panose="02040503050406030204" pitchFamily="18" charset="0"/>
                <a:ea typeface="Cambria" panose="02040503050406030204" pitchFamily="18" charset="0"/>
              </a:rPr>
              <a:t>, SMS, KVK Buxar</a:t>
            </a:r>
            <a:r>
              <a:rPr lang="en-US" sz="1500" dirty="0" smtClean="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He welcomed the farmers and apprised them about the course schedule of the 3 days training programme.  The training course was conceptualized and accomplished by Dr. </a:t>
            </a:r>
            <a:r>
              <a:rPr lang="en-US" sz="1500" dirty="0" smtClean="0">
                <a:latin typeface="Cambria" panose="02040503050406030204" pitchFamily="18" charset="0"/>
                <a:ea typeface="Cambria" panose="02040503050406030204" pitchFamily="18" charset="0"/>
              </a:rPr>
              <a:t>Prem Kumar Sundaram</a:t>
            </a:r>
            <a:r>
              <a:rPr lang="en-US" sz="1500" dirty="0">
                <a:latin typeface="Cambria" panose="02040503050406030204" pitchFamily="18" charset="0"/>
                <a:ea typeface="Cambria" panose="02040503050406030204" pitchFamily="18" charset="0"/>
              </a:rPr>
              <a:t>, </a:t>
            </a:r>
            <a:r>
              <a:rPr lang="en-US" sz="1500" dirty="0" smtClean="0">
                <a:latin typeface="Cambria" panose="02040503050406030204" pitchFamily="18" charset="0"/>
                <a:ea typeface="Cambria" panose="02040503050406030204" pitchFamily="18" charset="0"/>
              </a:rPr>
              <a:t>Mr</a:t>
            </a:r>
            <a:r>
              <a:rPr lang="en-US" sz="1500" dirty="0">
                <a:latin typeface="Cambria" panose="02040503050406030204" pitchFamily="18" charset="0"/>
                <a:ea typeface="Cambria" panose="02040503050406030204" pitchFamily="18" charset="0"/>
              </a:rPr>
              <a:t>. </a:t>
            </a:r>
            <a:r>
              <a:rPr lang="en-US" sz="1500" dirty="0" err="1" smtClean="0">
                <a:latin typeface="Cambria" panose="02040503050406030204" pitchFamily="18" charset="0"/>
                <a:ea typeface="Cambria" panose="02040503050406030204" pitchFamily="18" charset="0"/>
              </a:rPr>
              <a:t>Ramkewal</a:t>
            </a:r>
            <a:r>
              <a:rPr lang="en-US" sz="1500" dirty="0" smtClean="0">
                <a:latin typeface="Cambria" panose="02040503050406030204" pitchFamily="18" charset="0"/>
                <a:ea typeface="Cambria" panose="02040503050406030204" pitchFamily="18" charset="0"/>
              </a:rPr>
              <a:t> and </a:t>
            </a:r>
            <a:r>
              <a:rPr lang="en-US" sz="1500" dirty="0">
                <a:latin typeface="Cambria" panose="02040503050406030204" pitchFamily="18" charset="0"/>
                <a:ea typeface="Cambria" panose="02040503050406030204" pitchFamily="18" charset="0"/>
              </a:rPr>
              <a:t>Dr. Pawan Jeet under the suggestions and guidance of Dr. Bikash Sarkar principal investigator of the Project. </a:t>
            </a:r>
          </a:p>
          <a:p>
            <a:pPr algn="just"/>
            <a:r>
              <a:rPr lang="en-US" sz="1500" dirty="0">
                <a:latin typeface="Cambria" panose="02040503050406030204" pitchFamily="18" charset="0"/>
                <a:ea typeface="Cambria" panose="02040503050406030204" pitchFamily="18" charset="0"/>
              </a:rPr>
              <a:t>             </a:t>
            </a:r>
            <a:r>
              <a:rPr lang="en-US" sz="1500" dirty="0" smtClean="0">
                <a:latin typeface="Cambria" panose="02040503050406030204" pitchFamily="18" charset="0"/>
                <a:ea typeface="Cambria" panose="02040503050406030204" pitchFamily="18" charset="0"/>
              </a:rPr>
              <a:t>Twenty farmers </a:t>
            </a:r>
            <a:r>
              <a:rPr lang="en-US" sz="1500" dirty="0">
                <a:latin typeface="Cambria" panose="02040503050406030204" pitchFamily="18" charset="0"/>
                <a:ea typeface="Cambria" panose="02040503050406030204" pitchFamily="18" charset="0"/>
              </a:rPr>
              <a:t>participated in the training </a:t>
            </a:r>
            <a:r>
              <a:rPr lang="en-US" sz="1500" dirty="0" smtClean="0">
                <a:latin typeface="Cambria" panose="02040503050406030204" pitchFamily="18" charset="0"/>
                <a:ea typeface="Cambria" panose="02040503050406030204" pitchFamily="18" charset="0"/>
              </a:rPr>
              <a:t>program. </a:t>
            </a:r>
            <a:r>
              <a:rPr lang="en-GB" sz="1500" dirty="0" smtClean="0">
                <a:latin typeface="Cambria" panose="02040503050406030204" pitchFamily="18" charset="0"/>
                <a:ea typeface="Cambria" panose="02040503050406030204" pitchFamily="18" charset="0"/>
              </a:rPr>
              <a:t>Mr. </a:t>
            </a:r>
            <a:r>
              <a:rPr lang="en-GB" sz="1500" dirty="0" err="1" smtClean="0">
                <a:latin typeface="Cambria" panose="02040503050406030204" pitchFamily="18" charset="0"/>
                <a:ea typeface="Cambria" panose="02040503050406030204" pitchFamily="18" charset="0"/>
              </a:rPr>
              <a:t>Harigovind</a:t>
            </a:r>
            <a:r>
              <a:rPr lang="en-GB" sz="1500" dirty="0" smtClean="0">
                <a:latin typeface="Cambria" panose="02040503050406030204" pitchFamily="18" charset="0"/>
                <a:ea typeface="Cambria" panose="02040503050406030204" pitchFamily="18" charset="0"/>
              </a:rPr>
              <a:t> emphasized on reducing cost of cultivation through proper operation of tractors in the field through minimization of consumption of diesel by saving time. He also underlined that the farm machinery has now become essential for timely crop production and management. Dr. </a:t>
            </a:r>
            <a:r>
              <a:rPr lang="en-GB" sz="1500" dirty="0" err="1" smtClean="0">
                <a:latin typeface="Cambria" panose="02040503050406030204" pitchFamily="18" charset="0"/>
                <a:ea typeface="Cambria" panose="02040503050406030204" pitchFamily="18" charset="0"/>
              </a:rPr>
              <a:t>Deokaran</a:t>
            </a:r>
            <a:r>
              <a:rPr lang="en-GB" sz="1500" dirty="0" smtClean="0">
                <a:latin typeface="Cambria" panose="02040503050406030204" pitchFamily="18" charset="0"/>
                <a:ea typeface="Cambria" panose="02040503050406030204" pitchFamily="18" charset="0"/>
              </a:rPr>
              <a:t> narrated about the importance of tractors as farm machinery during the crisis of manpower at the peak season of farming. </a:t>
            </a:r>
            <a:r>
              <a:rPr lang="en-US" sz="1500" dirty="0" smtClean="0">
                <a:latin typeface="Cambria" panose="02040503050406030204" pitchFamily="18" charset="0"/>
                <a:ea typeface="Cambria" panose="02040503050406030204" pitchFamily="18" charset="0"/>
              </a:rPr>
              <a:t> Shri </a:t>
            </a:r>
            <a:r>
              <a:rPr lang="en-US" sz="1500" dirty="0" err="1" smtClean="0">
                <a:latin typeface="Cambria" panose="02040503050406030204" pitchFamily="18" charset="0"/>
                <a:ea typeface="Cambria" panose="02040503050406030204" pitchFamily="18" charset="0"/>
              </a:rPr>
              <a:t>Ramesh</a:t>
            </a:r>
            <a:r>
              <a:rPr lang="en-US" sz="1500" dirty="0" smtClean="0">
                <a:latin typeface="Cambria" panose="02040503050406030204" pitchFamily="18" charset="0"/>
                <a:ea typeface="Cambria" panose="02040503050406030204" pitchFamily="18" charset="0"/>
              </a:rPr>
              <a:t> Kumar and Shri </a:t>
            </a:r>
            <a:r>
              <a:rPr lang="en-US" sz="1500" dirty="0" err="1" smtClean="0">
                <a:latin typeface="Cambria" panose="02040503050406030204" pitchFamily="18" charset="0"/>
                <a:ea typeface="Cambria" panose="02040503050406030204" pitchFamily="18" charset="0"/>
              </a:rPr>
              <a:t>Papu</a:t>
            </a:r>
            <a:r>
              <a:rPr lang="en-US" sz="1500" dirty="0" smtClean="0">
                <a:latin typeface="Cambria" panose="02040503050406030204" pitchFamily="18" charset="0"/>
                <a:ea typeface="Cambria" panose="02040503050406030204" pitchFamily="18" charset="0"/>
              </a:rPr>
              <a:t> Yadav from </a:t>
            </a:r>
            <a:r>
              <a:rPr lang="en-US" sz="1500" dirty="0" err="1" smtClean="0">
                <a:latin typeface="Cambria" panose="02040503050406030204" pitchFamily="18" charset="0"/>
                <a:ea typeface="Cambria" panose="02040503050406030204" pitchFamily="18" charset="0"/>
              </a:rPr>
              <a:t>Kailash</a:t>
            </a:r>
            <a:r>
              <a:rPr lang="en-US" sz="1500" dirty="0" smtClean="0">
                <a:latin typeface="Cambria" panose="02040503050406030204" pitchFamily="18" charset="0"/>
                <a:ea typeface="Cambria" panose="02040503050406030204" pitchFamily="18" charset="0"/>
              </a:rPr>
              <a:t> tractor Mahindra, Buxar also </a:t>
            </a:r>
            <a:r>
              <a:rPr lang="en-US" sz="1500" dirty="0">
                <a:latin typeface="Cambria" panose="02040503050406030204" pitchFamily="18" charset="0"/>
                <a:ea typeface="Cambria" panose="02040503050406030204" pitchFamily="18" charset="0"/>
              </a:rPr>
              <a:t>gave practical training on the servicing of </a:t>
            </a:r>
            <a:r>
              <a:rPr lang="en-US" sz="1500" dirty="0" smtClean="0">
                <a:latin typeface="Cambria" panose="02040503050406030204" pitchFamily="18" charset="0"/>
                <a:ea typeface="Cambria" panose="02040503050406030204" pitchFamily="18" charset="0"/>
              </a:rPr>
              <a:t>tractor. </a:t>
            </a:r>
            <a:r>
              <a:rPr lang="en-US" sz="1500" dirty="0">
                <a:latin typeface="Cambria" panose="02040503050406030204" pitchFamily="18" charset="0"/>
                <a:ea typeface="Cambria" panose="02040503050406030204" pitchFamily="18" charset="0"/>
              </a:rPr>
              <a:t>They were also appraised about precautions to be taken during  its operation</a:t>
            </a:r>
            <a:r>
              <a:rPr lang="en-US" sz="1500" dirty="0" smtClean="0">
                <a:latin typeface="Cambria" panose="02040503050406030204" pitchFamily="18" charset="0"/>
                <a:ea typeface="Cambria" panose="02040503050406030204" pitchFamily="18" charset="0"/>
              </a:rPr>
              <a:t>.</a:t>
            </a:r>
          </a:p>
          <a:p>
            <a:pPr algn="just"/>
            <a:r>
              <a:rPr lang="en-US" sz="1500" dirty="0" smtClean="0">
                <a:latin typeface="Cambria" panose="02040503050406030204" pitchFamily="18" charset="0"/>
                <a:ea typeface="Cambria" panose="02040503050406030204" pitchFamily="18" charset="0"/>
              </a:rPr>
              <a:t>	</a:t>
            </a:r>
            <a:endParaRPr lang="en-US" sz="1500" dirty="0">
              <a:latin typeface="Cambria" panose="02040503050406030204" pitchFamily="18" charset="0"/>
              <a:ea typeface="Cambria" panose="02040503050406030204" pitchFamily="18" charset="0"/>
            </a:endParaRPr>
          </a:p>
          <a:p>
            <a:pPr algn="just"/>
            <a:r>
              <a:rPr lang="en-US" sz="1500" dirty="0" smtClean="0">
                <a:latin typeface="Cambria" panose="02040503050406030204" pitchFamily="18" charset="0"/>
                <a:ea typeface="Cambria" panose="02040503050406030204" pitchFamily="18" charset="0"/>
              </a:rPr>
              <a:t>	</a:t>
            </a:r>
            <a:r>
              <a:rPr lang="en-GB" sz="1500" dirty="0" smtClean="0">
                <a:latin typeface="Cambria" panose="02040503050406030204" pitchFamily="18" charset="0"/>
                <a:ea typeface="Cambria" panose="02040503050406030204" pitchFamily="18" charset="0"/>
              </a:rPr>
              <a:t>Valedictory session of three days training programme was conducted in the presence of </a:t>
            </a:r>
            <a:r>
              <a:rPr lang="en-US" sz="1500" dirty="0" smtClean="0">
                <a:latin typeface="Cambria" panose="02040503050406030204" pitchFamily="18" charset="0"/>
                <a:ea typeface="Cambria" panose="02040503050406030204" pitchFamily="18" charset="0"/>
              </a:rPr>
              <a:t>Dr. Bikash Sarkar principal investigator of the Project</a:t>
            </a:r>
            <a:r>
              <a:rPr lang="en-GB" sz="1500" dirty="0" smtClean="0">
                <a:latin typeface="Cambria" panose="02040503050406030204" pitchFamily="18" charset="0"/>
                <a:ea typeface="Cambria" panose="02040503050406030204" pitchFamily="18" charset="0"/>
              </a:rPr>
              <a:t>, ICAR-RCER, Patna, Dr. Pawan Jeet, Scientist, ICAR-RCER, Patna, </a:t>
            </a:r>
            <a:r>
              <a:rPr lang="en-US" sz="1500" dirty="0" smtClean="0">
                <a:latin typeface="Cambria" panose="02040503050406030204" pitchFamily="18" charset="0"/>
                <a:ea typeface="Cambria" panose="02040503050406030204" pitchFamily="18" charset="0"/>
              </a:rPr>
              <a:t>Mr. </a:t>
            </a:r>
            <a:r>
              <a:rPr lang="en-US" sz="1500" dirty="0" err="1" smtClean="0">
                <a:latin typeface="Cambria" panose="02040503050406030204" pitchFamily="18" charset="0"/>
                <a:ea typeface="Cambria" panose="02040503050406030204" pitchFamily="18" charset="0"/>
              </a:rPr>
              <a:t>Hari</a:t>
            </a:r>
            <a:r>
              <a:rPr lang="en-US" sz="1500" dirty="0" smtClean="0">
                <a:latin typeface="Cambria" panose="02040503050406030204" pitchFamily="18" charset="0"/>
                <a:ea typeface="Cambria" panose="02040503050406030204" pitchFamily="18" charset="0"/>
              </a:rPr>
              <a:t> </a:t>
            </a:r>
            <a:r>
              <a:rPr lang="en-US" sz="1500" dirty="0" err="1" smtClean="0">
                <a:latin typeface="Cambria" panose="02040503050406030204" pitchFamily="18" charset="0"/>
                <a:ea typeface="Cambria" panose="02040503050406030204" pitchFamily="18" charset="0"/>
              </a:rPr>
              <a:t>Govind</a:t>
            </a:r>
            <a:r>
              <a:rPr lang="en-US" sz="1500" dirty="0" smtClean="0">
                <a:latin typeface="Cambria" panose="02040503050406030204" pitchFamily="18" charset="0"/>
                <a:ea typeface="Cambria" panose="02040503050406030204" pitchFamily="18" charset="0"/>
              </a:rPr>
              <a:t>, Incharge, KVK Buxar, </a:t>
            </a:r>
            <a:r>
              <a:rPr lang="en-GB" sz="1500" dirty="0" smtClean="0">
                <a:latin typeface="Cambria" panose="02040503050406030204" pitchFamily="18" charset="0"/>
                <a:ea typeface="Cambria" panose="02040503050406030204" pitchFamily="18" charset="0"/>
              </a:rPr>
              <a:t>Mr. </a:t>
            </a:r>
            <a:r>
              <a:rPr lang="en-GB" sz="1500" dirty="0" err="1" smtClean="0">
                <a:latin typeface="Cambria" panose="02040503050406030204" pitchFamily="18" charset="0"/>
                <a:ea typeface="Cambria" panose="02040503050406030204" pitchFamily="18" charset="0"/>
              </a:rPr>
              <a:t>Ramkewal</a:t>
            </a:r>
            <a:r>
              <a:rPr lang="en-GB" sz="1500" dirty="0" smtClean="0">
                <a:latin typeface="Cambria" panose="02040503050406030204" pitchFamily="18" charset="0"/>
                <a:ea typeface="Cambria" panose="02040503050406030204" pitchFamily="18" charset="0"/>
              </a:rPr>
              <a:t>, Dr. </a:t>
            </a:r>
            <a:r>
              <a:rPr lang="en-GB" sz="1500" dirty="0" err="1" smtClean="0">
                <a:latin typeface="Cambria" panose="02040503050406030204" pitchFamily="18" charset="0"/>
                <a:ea typeface="Cambria" panose="02040503050406030204" pitchFamily="18" charset="0"/>
              </a:rPr>
              <a:t>Deokaran</a:t>
            </a:r>
            <a:r>
              <a:rPr lang="en-GB" sz="1500" dirty="0" smtClean="0">
                <a:latin typeface="Cambria" panose="02040503050406030204" pitchFamily="18" charset="0"/>
                <a:ea typeface="Cambria" panose="02040503050406030204" pitchFamily="18" charset="0"/>
              </a:rPr>
              <a:t>, Dr. </a:t>
            </a:r>
            <a:r>
              <a:rPr lang="en-GB" sz="1500" dirty="0" err="1" smtClean="0">
                <a:latin typeface="Cambria" panose="02040503050406030204" pitchFamily="18" charset="0"/>
                <a:ea typeface="Cambria" panose="02040503050406030204" pitchFamily="18" charset="0"/>
              </a:rPr>
              <a:t>Mandhata</a:t>
            </a:r>
            <a:r>
              <a:rPr lang="en-GB" sz="1500" dirty="0" smtClean="0">
                <a:latin typeface="Cambria" panose="02040503050406030204" pitchFamily="18" charset="0"/>
                <a:ea typeface="Cambria" panose="02040503050406030204" pitchFamily="18" charset="0"/>
              </a:rPr>
              <a:t> Singh, SMS, KVK Buxar and supporting staffs members of KVK, Buxar. </a:t>
            </a:r>
          </a:p>
          <a:p>
            <a:pPr algn="just"/>
            <a:r>
              <a:rPr lang="en-US" sz="1500" dirty="0" smtClean="0">
                <a:latin typeface="Cambria" panose="02040503050406030204" pitchFamily="18" charset="0"/>
                <a:ea typeface="Cambria" panose="02040503050406030204" pitchFamily="18" charset="0"/>
              </a:rPr>
              <a:t>          </a:t>
            </a:r>
            <a:endParaRPr lang="en-IN" sz="1500" dirty="0">
              <a:solidFill>
                <a:srgbClr val="7030A0"/>
              </a:solidFill>
              <a:latin typeface="Cambria" panose="02040503050406030204" pitchFamily="18" charset="0"/>
              <a:ea typeface="Cambria" panose="02040503050406030204" pitchFamily="18" charset="0"/>
            </a:endParaRPr>
          </a:p>
        </p:txBody>
      </p:sp>
      <p:pic>
        <p:nvPicPr>
          <p:cNvPr id="21" name="Picture 20">
            <a:extLst>
              <a:ext uri="{FF2B5EF4-FFF2-40B4-BE49-F238E27FC236}">
                <a16:creationId xmlns:a16="http://schemas.microsoft.com/office/drawing/2014/main" xmlns="" id="{624D2CE3-2090-44DE-BCE3-18C67DD67A6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233717" y="460266"/>
            <a:ext cx="8522519" cy="894311"/>
          </a:xfrm>
          <a:prstGeom prst="rect">
            <a:avLst/>
          </a:prstGeom>
        </p:spPr>
      </p:pic>
      <p:sp>
        <p:nvSpPr>
          <p:cNvPr id="2" name="Rectangle 1">
            <a:extLst>
              <a:ext uri="{FF2B5EF4-FFF2-40B4-BE49-F238E27FC236}">
                <a16:creationId xmlns:a16="http://schemas.microsoft.com/office/drawing/2014/main" xmlns="" id="{75637438-BA18-49E7-AC3A-33D8470104D7}"/>
              </a:ext>
            </a:extLst>
          </p:cNvPr>
          <p:cNvSpPr/>
          <p:nvPr/>
        </p:nvSpPr>
        <p:spPr>
          <a:xfrm>
            <a:off x="163740" y="592038"/>
            <a:ext cx="5657723" cy="523220"/>
          </a:xfrm>
          <a:prstGeom prst="rect">
            <a:avLst/>
          </a:prstGeom>
        </p:spPr>
        <p:txBody>
          <a:bodyPr wrap="square">
            <a:spAutoFit/>
          </a:bodyPr>
          <a:lstStyle/>
          <a:p>
            <a:pPr algn="just"/>
            <a:r>
              <a:rPr lang="en-US" sz="1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Three days training program on ‘Repair, maintenance and operation of </a:t>
            </a:r>
            <a:r>
              <a:rPr lang="en-US" sz="14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Tractor</a:t>
            </a:r>
            <a:r>
              <a:rPr lang="hi-IN" sz="14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US" sz="1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KVK, </a:t>
            </a:r>
            <a:r>
              <a:rPr lang="en-US" sz="14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Buxar during 11–13</a:t>
            </a:r>
            <a:r>
              <a:rPr lang="en-US" sz="1400" b="1" baseline="30000" dirty="0" smtClean="0">
                <a:solidFill>
                  <a:srgbClr val="002060"/>
                </a:solidFill>
                <a:latin typeface="Cambria" panose="02040503050406030204" pitchFamily="18" charset="0"/>
                <a:ea typeface="Times New Roman" panose="02020603050405020304" pitchFamily="18" charset="0"/>
                <a:cs typeface="Mangal" panose="02040503050203030202" pitchFamily="18" charset="0"/>
              </a:rPr>
              <a:t>th</a:t>
            </a:r>
            <a:r>
              <a:rPr lang="en-US" sz="1400" b="1" dirty="0" smtClean="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US" sz="1400"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August, 2021</a:t>
            </a:r>
          </a:p>
        </p:txBody>
      </p:sp>
      <p:sp>
        <p:nvSpPr>
          <p:cNvPr id="3" name="Rectangle 2">
            <a:extLst>
              <a:ext uri="{FF2B5EF4-FFF2-40B4-BE49-F238E27FC236}">
                <a16:creationId xmlns:a16="http://schemas.microsoft.com/office/drawing/2014/main" xmlns="" id="{F14EB56A-3135-407E-9E08-6C7E5FCAE941}"/>
              </a:ext>
            </a:extLst>
          </p:cNvPr>
          <p:cNvSpPr/>
          <p:nvPr/>
        </p:nvSpPr>
        <p:spPr>
          <a:xfrm>
            <a:off x="323644" y="1524449"/>
            <a:ext cx="3107967" cy="340093"/>
          </a:xfrm>
          <a:prstGeom prst="rect">
            <a:avLst/>
          </a:prstGeom>
        </p:spPr>
        <p:txBody>
          <a:bodyPr wrap="none">
            <a:spAutoFit/>
          </a:bodyPr>
          <a:lstStyle/>
          <a:p>
            <a:pPr marL="57150">
              <a:lnSpc>
                <a:spcPct val="115000"/>
              </a:lnSpc>
              <a:spcAft>
                <a:spcPts val="1000"/>
              </a:spcAft>
              <a:tabLst>
                <a:tab pos="5886450" algn="l"/>
              </a:tabLst>
            </a:pP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11–13</a:t>
            </a:r>
            <a:r>
              <a:rPr lang="en-US" sz="1400" b="1" i="1" baseline="30000"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th</a:t>
            </a: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 </a:t>
            </a:r>
            <a:r>
              <a:rPr lang="en-US" sz="1400" b="1" i="1" dirty="0">
                <a:solidFill>
                  <a:srgbClr val="0070C0"/>
                </a:solidFill>
                <a:latin typeface="Cambria" panose="02040503050406030204" pitchFamily="18" charset="0"/>
                <a:ea typeface="Times New Roman" panose="02020603050405020304" pitchFamily="18" charset="0"/>
                <a:cs typeface="Mangal" panose="02040503050203030202" pitchFamily="18" charset="0"/>
              </a:rPr>
              <a:t>August 2021, </a:t>
            </a: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Buxar (Bihar)</a:t>
            </a:r>
            <a:endParaRPr lang="en-IN" sz="2000" b="1" dirty="0">
              <a:solidFill>
                <a:srgbClr val="0070C0"/>
              </a:solidFill>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xmlns="" val="69683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xmlns="" id="{1A0321D2-58FC-45C5-BF68-8ED7479DE625}"/>
              </a:ext>
            </a:extLst>
          </p:cNvPr>
          <p:cNvSpPr txBox="1"/>
          <p:nvPr/>
        </p:nvSpPr>
        <p:spPr>
          <a:xfrm>
            <a:off x="216440" y="1106408"/>
            <a:ext cx="6417823" cy="8088727"/>
          </a:xfrm>
          <a:prstGeom prst="rect">
            <a:avLst/>
          </a:prstGeom>
          <a:ln>
            <a:noFill/>
          </a:ln>
        </p:spPr>
        <p:txBody>
          <a:bodyPr wrap="square" numCol="2" spcCol="216000" rtlCol="0">
            <a:normAutofit/>
          </a:bodyPr>
          <a:lstStyle/>
          <a:p>
            <a:pPr algn="just"/>
            <a:endParaRPr lang="en-IN" sz="1200" b="1" dirty="0">
              <a:solidFill>
                <a:srgbClr val="0070C0"/>
              </a:solidFill>
              <a:latin typeface="Cambria" panose="02040503050406030204" pitchFamily="18" charset="0"/>
              <a:ea typeface="Cambria" panose="02040503050406030204" pitchFamily="18" charset="0"/>
            </a:endParaRPr>
          </a:p>
          <a:p>
            <a:pPr algn="just"/>
            <a:endParaRPr lang="en-GB" sz="1100" dirty="0">
              <a:latin typeface="Cambria" panose="02040503050406030204" pitchFamily="18" charset="0"/>
              <a:ea typeface="Cambria" panose="02040503050406030204" pitchFamily="18" charset="0"/>
            </a:endParaRPr>
          </a:p>
          <a:p>
            <a:pPr algn="just"/>
            <a:endParaRPr lang="en-GB" sz="1150" dirty="0">
              <a:solidFill>
                <a:srgbClr val="0070C0"/>
              </a:solidFill>
              <a:latin typeface="Cambria" panose="02040503050406030204" pitchFamily="18" charset="0"/>
              <a:ea typeface="Cambria" panose="02040503050406030204" pitchFamily="18" charset="0"/>
            </a:endParaRPr>
          </a:p>
          <a:p>
            <a:pPr algn="just"/>
            <a:endParaRPr lang="en-IN" sz="1150" dirty="0">
              <a:solidFill>
                <a:schemeClr val="accent6">
                  <a:lumMod val="50000"/>
                </a:schemeClr>
              </a:solidFill>
              <a:latin typeface="Cambria" panose="02040503050406030204" pitchFamily="18" charset="0"/>
              <a:ea typeface="Cambria" panose="02040503050406030204" pitchFamily="18" charset="0"/>
            </a:endParaRPr>
          </a:p>
        </p:txBody>
      </p:sp>
      <p:sp>
        <p:nvSpPr>
          <p:cNvPr id="17" name="TextBox 16">
            <a:extLst>
              <a:ext uri="{FF2B5EF4-FFF2-40B4-BE49-F238E27FC236}">
                <a16:creationId xmlns:a16="http://schemas.microsoft.com/office/drawing/2014/main" xmlns="" id="{6A409F2A-4C83-4CF2-8FF0-54FDD4918305}"/>
              </a:ext>
            </a:extLst>
          </p:cNvPr>
          <p:cNvSpPr txBox="1"/>
          <p:nvPr/>
        </p:nvSpPr>
        <p:spPr>
          <a:xfrm>
            <a:off x="2730695" y="9252060"/>
            <a:ext cx="1625600" cy="292388"/>
          </a:xfrm>
          <a:prstGeom prst="rect">
            <a:avLst/>
          </a:prstGeom>
          <a:noFill/>
        </p:spPr>
        <p:txBody>
          <a:bodyPr wrap="square" rtlCol="0">
            <a:spAutoFit/>
          </a:bodyPr>
          <a:lstStyle/>
          <a:p>
            <a:pPr algn="ctr"/>
            <a:r>
              <a:rPr lang="en-IN" sz="1300" b="1" dirty="0">
                <a:latin typeface="Cambria" panose="02040503050406030204" pitchFamily="18" charset="0"/>
                <a:ea typeface="Cambria" panose="02040503050406030204" pitchFamily="18" charset="0"/>
              </a:rPr>
              <a:t>2</a:t>
            </a:r>
          </a:p>
        </p:txBody>
      </p:sp>
      <p:pic>
        <p:nvPicPr>
          <p:cNvPr id="21" name="Picture 20">
            <a:extLst>
              <a:ext uri="{FF2B5EF4-FFF2-40B4-BE49-F238E27FC236}">
                <a16:creationId xmlns:a16="http://schemas.microsoft.com/office/drawing/2014/main" xmlns="" id="{624D2CE3-2090-44DE-BCE3-18C67DD67A69}"/>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35668" y="300612"/>
            <a:ext cx="8148701" cy="894311"/>
          </a:xfrm>
          <a:prstGeom prst="rect">
            <a:avLst/>
          </a:prstGeom>
        </p:spPr>
      </p:pic>
      <p:sp>
        <p:nvSpPr>
          <p:cNvPr id="2" name="Rectangle 1">
            <a:extLst>
              <a:ext uri="{FF2B5EF4-FFF2-40B4-BE49-F238E27FC236}">
                <a16:creationId xmlns:a16="http://schemas.microsoft.com/office/drawing/2014/main" xmlns="" id="{75637438-BA18-49E7-AC3A-33D8470104D7}"/>
              </a:ext>
            </a:extLst>
          </p:cNvPr>
          <p:cNvSpPr/>
          <p:nvPr/>
        </p:nvSpPr>
        <p:spPr>
          <a:xfrm>
            <a:off x="50680" y="630686"/>
            <a:ext cx="5657723" cy="369332"/>
          </a:xfrm>
          <a:prstGeom prst="rect">
            <a:avLst/>
          </a:prstGeom>
        </p:spPr>
        <p:txBody>
          <a:bodyPr wrap="square">
            <a:spAutoFit/>
          </a:bodyPr>
          <a:lstStyle/>
          <a:p>
            <a:pPr algn="just"/>
            <a:r>
              <a:rPr lang="en-US" b="1"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Glimpses of the three days training program</a:t>
            </a:r>
          </a:p>
        </p:txBody>
      </p:sp>
      <p:sp>
        <p:nvSpPr>
          <p:cNvPr id="11" name="Rectangle 10">
            <a:extLst>
              <a:ext uri="{FF2B5EF4-FFF2-40B4-BE49-F238E27FC236}">
                <a16:creationId xmlns:a16="http://schemas.microsoft.com/office/drawing/2014/main" xmlns="" id="{1E07F596-826A-4048-B646-934FE4988D73}"/>
              </a:ext>
            </a:extLst>
          </p:cNvPr>
          <p:cNvSpPr/>
          <p:nvPr/>
        </p:nvSpPr>
        <p:spPr>
          <a:xfrm>
            <a:off x="0" y="9532109"/>
            <a:ext cx="6069783" cy="206210"/>
          </a:xfrm>
          <a:prstGeom prst="rect">
            <a:avLst/>
          </a:prstGeom>
        </p:spPr>
        <p:txBody>
          <a:bodyPr wrap="square">
            <a:spAutoFit/>
          </a:bodyPr>
          <a:lstStyle/>
          <a:p>
            <a:pPr algn="just"/>
            <a:r>
              <a:rPr lang="en-US" sz="740" b="1" dirty="0">
                <a:solidFill>
                  <a:srgbClr val="002060"/>
                </a:solidFill>
                <a:latin typeface="Cambria" panose="02040503050406030204" pitchFamily="18" charset="0"/>
                <a:ea typeface="Cambria" panose="02040503050406030204" pitchFamily="18" charset="0"/>
              </a:rPr>
              <a:t>Three days training program on ‘Repair, maintenance and operation of </a:t>
            </a:r>
            <a:r>
              <a:rPr lang="en-US" sz="740" b="1" dirty="0" smtClean="0">
                <a:solidFill>
                  <a:srgbClr val="002060"/>
                </a:solidFill>
                <a:latin typeface="Cambria" panose="02040503050406030204" pitchFamily="18" charset="0"/>
                <a:ea typeface="Cambria" panose="02040503050406030204" pitchFamily="18" charset="0"/>
              </a:rPr>
              <a:t>Tractor’ </a:t>
            </a:r>
            <a:r>
              <a:rPr lang="en-US" sz="740" b="1" dirty="0">
                <a:solidFill>
                  <a:srgbClr val="002060"/>
                </a:solidFill>
                <a:latin typeface="Cambria" panose="02040503050406030204" pitchFamily="18" charset="0"/>
                <a:ea typeface="Cambria" panose="02040503050406030204" pitchFamily="18" charset="0"/>
              </a:rPr>
              <a:t>at KVK, </a:t>
            </a:r>
            <a:r>
              <a:rPr lang="en-US" sz="740" b="1" dirty="0" smtClean="0">
                <a:solidFill>
                  <a:srgbClr val="002060"/>
                </a:solidFill>
                <a:latin typeface="Cambria" panose="02040503050406030204" pitchFamily="18" charset="0"/>
                <a:ea typeface="Cambria" panose="02040503050406030204" pitchFamily="18" charset="0"/>
              </a:rPr>
              <a:t>Buxar </a:t>
            </a:r>
            <a:r>
              <a:rPr lang="en-US" sz="740" b="1" dirty="0">
                <a:solidFill>
                  <a:srgbClr val="002060"/>
                </a:solidFill>
                <a:latin typeface="Cambria" panose="02040503050406030204" pitchFamily="18" charset="0"/>
                <a:ea typeface="Cambria" panose="02040503050406030204" pitchFamily="18" charset="0"/>
              </a:rPr>
              <a:t>during </a:t>
            </a:r>
            <a:r>
              <a:rPr lang="en-US" sz="740" b="1" dirty="0" smtClean="0">
                <a:solidFill>
                  <a:srgbClr val="002060"/>
                </a:solidFill>
                <a:latin typeface="Cambria" panose="02040503050406030204" pitchFamily="18" charset="0"/>
                <a:ea typeface="Cambria" panose="02040503050406030204" pitchFamily="18" charset="0"/>
              </a:rPr>
              <a:t>11-13</a:t>
            </a:r>
            <a:r>
              <a:rPr lang="en-US" sz="740" b="1" baseline="30000" dirty="0" smtClean="0">
                <a:solidFill>
                  <a:srgbClr val="002060"/>
                </a:solidFill>
                <a:latin typeface="Cambria" panose="02040503050406030204" pitchFamily="18" charset="0"/>
                <a:ea typeface="Cambria" panose="02040503050406030204" pitchFamily="18" charset="0"/>
              </a:rPr>
              <a:t>th</a:t>
            </a:r>
            <a:r>
              <a:rPr lang="en-US" sz="740" b="1" dirty="0" smtClean="0">
                <a:solidFill>
                  <a:srgbClr val="002060"/>
                </a:solidFill>
                <a:latin typeface="Cambria" panose="02040503050406030204" pitchFamily="18" charset="0"/>
                <a:ea typeface="Cambria" panose="02040503050406030204" pitchFamily="18" charset="0"/>
              </a:rPr>
              <a:t>  </a:t>
            </a:r>
            <a:r>
              <a:rPr lang="en-US" sz="740" b="1" dirty="0">
                <a:solidFill>
                  <a:srgbClr val="002060"/>
                </a:solidFill>
                <a:latin typeface="Cambria" panose="02040503050406030204" pitchFamily="18" charset="0"/>
                <a:ea typeface="Cambria" panose="02040503050406030204" pitchFamily="18" charset="0"/>
              </a:rPr>
              <a:t>August, 2021</a:t>
            </a:r>
          </a:p>
        </p:txBody>
      </p:sp>
      <p:sp>
        <p:nvSpPr>
          <p:cNvPr id="26" name="Rectangle 25">
            <a:extLst>
              <a:ext uri="{FF2B5EF4-FFF2-40B4-BE49-F238E27FC236}">
                <a16:creationId xmlns:a16="http://schemas.microsoft.com/office/drawing/2014/main" xmlns="" id="{38D6DA23-933C-4068-960D-5F1F926CE32A}"/>
              </a:ext>
            </a:extLst>
          </p:cNvPr>
          <p:cNvSpPr/>
          <p:nvPr/>
        </p:nvSpPr>
        <p:spPr>
          <a:xfrm>
            <a:off x="323644" y="1524449"/>
            <a:ext cx="3075907" cy="340093"/>
          </a:xfrm>
          <a:prstGeom prst="rect">
            <a:avLst/>
          </a:prstGeom>
        </p:spPr>
        <p:txBody>
          <a:bodyPr wrap="none">
            <a:spAutoFit/>
          </a:bodyPr>
          <a:lstStyle/>
          <a:p>
            <a:pPr marL="57150">
              <a:lnSpc>
                <a:spcPct val="115000"/>
              </a:lnSpc>
              <a:spcAft>
                <a:spcPts val="1000"/>
              </a:spcAft>
              <a:tabLst>
                <a:tab pos="5886450" algn="l"/>
              </a:tabLst>
            </a:pP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11-13</a:t>
            </a:r>
            <a:r>
              <a:rPr lang="en-US" sz="1400" b="1" i="1" baseline="30000"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th</a:t>
            </a: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 </a:t>
            </a:r>
            <a:r>
              <a:rPr lang="en-US" sz="1400" b="1" i="1" dirty="0">
                <a:solidFill>
                  <a:srgbClr val="0070C0"/>
                </a:solidFill>
                <a:latin typeface="Cambria" panose="02040503050406030204" pitchFamily="18" charset="0"/>
                <a:ea typeface="Times New Roman" panose="02020603050405020304" pitchFamily="18" charset="0"/>
                <a:cs typeface="Mangal" panose="02040503050203030202" pitchFamily="18" charset="0"/>
              </a:rPr>
              <a:t>August 2021, </a:t>
            </a:r>
            <a:r>
              <a:rPr lang="en-US" sz="1400" b="1" i="1" dirty="0" smtClean="0">
                <a:solidFill>
                  <a:srgbClr val="0070C0"/>
                </a:solidFill>
                <a:latin typeface="Cambria" panose="02040503050406030204" pitchFamily="18" charset="0"/>
                <a:ea typeface="Times New Roman" panose="02020603050405020304" pitchFamily="18" charset="0"/>
                <a:cs typeface="Mangal" panose="02040503050203030202" pitchFamily="18" charset="0"/>
              </a:rPr>
              <a:t>Buxar (Bihar)</a:t>
            </a:r>
            <a:endParaRPr lang="en-IN" sz="2000" b="1" dirty="0">
              <a:solidFill>
                <a:srgbClr val="0070C0"/>
              </a:solidFill>
              <a:latin typeface="Calibri" panose="020F0502020204030204" pitchFamily="34" charset="0"/>
              <a:ea typeface="Times New Roman" panose="02020603050405020304" pitchFamily="18" charset="0"/>
              <a:cs typeface="Mangal" panose="02040503050203030202" pitchFamily="18" charset="0"/>
            </a:endParaRPr>
          </a:p>
        </p:txBody>
      </p:sp>
      <p:sp>
        <p:nvSpPr>
          <p:cNvPr id="38" name="TextBox 37">
            <a:extLst>
              <a:ext uri="{FF2B5EF4-FFF2-40B4-BE49-F238E27FC236}">
                <a16:creationId xmlns:a16="http://schemas.microsoft.com/office/drawing/2014/main" xmlns="" id="{7CE17137-EA6E-4B2D-AB39-99900C2D6590}"/>
              </a:ext>
            </a:extLst>
          </p:cNvPr>
          <p:cNvSpPr txBox="1"/>
          <p:nvPr/>
        </p:nvSpPr>
        <p:spPr>
          <a:xfrm>
            <a:off x="2533650" y="3594100"/>
            <a:ext cx="2516022" cy="307777"/>
          </a:xfrm>
          <a:prstGeom prst="rect">
            <a:avLst/>
          </a:prstGeom>
          <a:noFill/>
        </p:spPr>
        <p:txBody>
          <a:bodyPr wrap="square" rtlCol="0">
            <a:spAutoFit/>
          </a:bodyPr>
          <a:lstStyle/>
          <a:p>
            <a:pPr algn="ctr"/>
            <a:r>
              <a:rPr lang="en-IN" sz="1400" b="1" dirty="0">
                <a:latin typeface="Cambria" panose="02040503050406030204" pitchFamily="18" charset="0"/>
                <a:ea typeface="Cambria" panose="02040503050406030204" pitchFamily="18" charset="0"/>
              </a:rPr>
              <a:t>Training at KVK, </a:t>
            </a:r>
            <a:r>
              <a:rPr lang="en-IN" sz="1400" b="1" dirty="0" smtClean="0">
                <a:latin typeface="Cambria" panose="02040503050406030204" pitchFamily="18" charset="0"/>
                <a:ea typeface="Cambria" panose="02040503050406030204" pitchFamily="18" charset="0"/>
              </a:rPr>
              <a:t>Buxar</a:t>
            </a:r>
            <a:endParaRPr lang="en-IN" sz="1400" b="1" dirty="0">
              <a:latin typeface="Cambria" panose="02040503050406030204" pitchFamily="18" charset="0"/>
              <a:ea typeface="Cambria" panose="02040503050406030204" pitchFamily="18" charset="0"/>
            </a:endParaRPr>
          </a:p>
        </p:txBody>
      </p:sp>
      <p:sp>
        <p:nvSpPr>
          <p:cNvPr id="39" name="TextBox 38">
            <a:extLst>
              <a:ext uri="{FF2B5EF4-FFF2-40B4-BE49-F238E27FC236}">
                <a16:creationId xmlns:a16="http://schemas.microsoft.com/office/drawing/2014/main" xmlns="" id="{3123EE18-E0C3-4BA0-BED8-1BC52960311F}"/>
              </a:ext>
            </a:extLst>
          </p:cNvPr>
          <p:cNvSpPr txBox="1"/>
          <p:nvPr/>
        </p:nvSpPr>
        <p:spPr>
          <a:xfrm>
            <a:off x="1326200" y="5596199"/>
            <a:ext cx="4198302" cy="307777"/>
          </a:xfrm>
          <a:prstGeom prst="rect">
            <a:avLst/>
          </a:prstGeom>
          <a:noFill/>
        </p:spPr>
        <p:txBody>
          <a:bodyPr wrap="square" rtlCol="0">
            <a:spAutoFit/>
          </a:bodyPr>
          <a:lstStyle/>
          <a:p>
            <a:pPr algn="ctr"/>
            <a:r>
              <a:rPr lang="en-IN" sz="1400" b="1" dirty="0">
                <a:latin typeface="Cambria" panose="02040503050406030204" pitchFamily="18" charset="0"/>
                <a:ea typeface="Cambria" panose="02040503050406030204" pitchFamily="18" charset="0"/>
              </a:rPr>
              <a:t>Exposure cum </a:t>
            </a:r>
            <a:r>
              <a:rPr lang="en-IN" sz="1400" b="1" dirty="0" smtClean="0">
                <a:latin typeface="Cambria" panose="02040503050406030204" pitchFamily="18" charset="0"/>
                <a:ea typeface="Cambria" panose="02040503050406030204" pitchFamily="18" charset="0"/>
              </a:rPr>
              <a:t>training and Valedictory session</a:t>
            </a:r>
            <a:endParaRPr lang="en-IN" sz="1400" b="1" dirty="0">
              <a:latin typeface="Cambria" panose="02040503050406030204" pitchFamily="18" charset="0"/>
              <a:ea typeface="Cambria" panose="02040503050406030204" pitchFamily="18" charset="0"/>
            </a:endParaRPr>
          </a:p>
        </p:txBody>
      </p:sp>
      <p:pic>
        <p:nvPicPr>
          <p:cNvPr id="1026" name="Picture 2" descr="C:\Users\acer\Downloads\IMG-20210813-WA0009.jpg"/>
          <p:cNvPicPr>
            <a:picLocks noChangeAspect="1" noChangeArrowheads="1"/>
          </p:cNvPicPr>
          <p:nvPr/>
        </p:nvPicPr>
        <p:blipFill>
          <a:blip r:embed="rId4" cstate="print"/>
          <a:srcRect/>
          <a:stretch>
            <a:fillRect/>
          </a:stretch>
        </p:blipFill>
        <p:spPr bwMode="auto">
          <a:xfrm>
            <a:off x="3423683" y="3923636"/>
            <a:ext cx="2455160" cy="1620000"/>
          </a:xfrm>
          <a:prstGeom prst="rect">
            <a:avLst/>
          </a:prstGeom>
          <a:noFill/>
        </p:spPr>
      </p:pic>
      <p:pic>
        <p:nvPicPr>
          <p:cNvPr id="1027" name="Picture 3" descr="C:\Users\acer\Downloads\IMG-20210813-WA0010.jpg"/>
          <p:cNvPicPr>
            <a:picLocks noChangeAspect="1" noChangeArrowheads="1"/>
          </p:cNvPicPr>
          <p:nvPr/>
        </p:nvPicPr>
        <p:blipFill>
          <a:blip r:embed="rId5" cstate="print"/>
          <a:srcRect l="19134"/>
          <a:stretch>
            <a:fillRect/>
          </a:stretch>
        </p:blipFill>
        <p:spPr bwMode="auto">
          <a:xfrm>
            <a:off x="818706" y="3902148"/>
            <a:ext cx="2516107" cy="1620000"/>
          </a:xfrm>
          <a:prstGeom prst="rect">
            <a:avLst/>
          </a:prstGeom>
          <a:noFill/>
        </p:spPr>
      </p:pic>
      <p:pic>
        <p:nvPicPr>
          <p:cNvPr id="1028" name="Picture 4" descr="C:\Users\acer\Downloads\IMG-20210811-WA0008.jpg"/>
          <p:cNvPicPr>
            <a:picLocks noChangeAspect="1" noChangeArrowheads="1"/>
          </p:cNvPicPr>
          <p:nvPr/>
        </p:nvPicPr>
        <p:blipFill>
          <a:blip r:embed="rId6" cstate="print"/>
          <a:srcRect/>
          <a:stretch>
            <a:fillRect/>
          </a:stretch>
        </p:blipFill>
        <p:spPr bwMode="auto">
          <a:xfrm>
            <a:off x="808073" y="1824481"/>
            <a:ext cx="2519917" cy="1748059"/>
          </a:xfrm>
          <a:prstGeom prst="rect">
            <a:avLst/>
          </a:prstGeom>
          <a:noFill/>
        </p:spPr>
      </p:pic>
      <p:pic>
        <p:nvPicPr>
          <p:cNvPr id="1029" name="Picture 5" descr="C:\Users\acer\Downloads\IMG-20210811-WA0005.jpg"/>
          <p:cNvPicPr>
            <a:picLocks noChangeAspect="1" noChangeArrowheads="1"/>
          </p:cNvPicPr>
          <p:nvPr/>
        </p:nvPicPr>
        <p:blipFill>
          <a:blip r:embed="rId7" cstate="print"/>
          <a:srcRect/>
          <a:stretch>
            <a:fillRect/>
          </a:stretch>
        </p:blipFill>
        <p:spPr bwMode="auto">
          <a:xfrm>
            <a:off x="3402419" y="1850065"/>
            <a:ext cx="2477387" cy="1722475"/>
          </a:xfrm>
          <a:prstGeom prst="rect">
            <a:avLst/>
          </a:prstGeom>
          <a:noFill/>
        </p:spPr>
      </p:pic>
    </p:spTree>
    <p:extLst>
      <p:ext uri="{BB962C8B-B14F-4D97-AF65-F5344CB8AC3E}">
        <p14:creationId xmlns:p14="http://schemas.microsoft.com/office/powerpoint/2010/main" xmlns="" val="776059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2300</TotalTime>
  <Words>260</Words>
  <Application>Microsoft Office PowerPoint</Application>
  <PresentationFormat>A4 Paper (210x297 mm)</PresentationFormat>
  <Paragraphs>21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Paridhi</dc:creator>
  <cp:lastModifiedBy>PC 1</cp:lastModifiedBy>
  <cp:revision>184</cp:revision>
  <dcterms:created xsi:type="dcterms:W3CDTF">2020-11-22T11:55:09Z</dcterms:created>
  <dcterms:modified xsi:type="dcterms:W3CDTF">2021-08-16T20:54:59Z</dcterms:modified>
</cp:coreProperties>
</file>